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7CF0-5B15-451C-A20B-113783A4F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3BE31-1ABA-4DE0-B172-66B88B86A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D802E-6951-4E56-A985-B7D20D02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F3E34-7BAB-48E0-9FCE-26650738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EA981-2834-46F6-AED3-0B4BE832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60DA4-BE6B-42D5-89FE-5F4941DD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5A834-34FD-4D37-9DD8-886B2514E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18D8C-5F85-48F6-AA59-B907366F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92330-B8A7-417C-86EE-FEECB995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95DAD-2082-4086-8CC0-06A64560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0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B361B0-05C3-4481-BAE4-04A1AFCEF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3D655-9156-4818-9AAB-5F275DC09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9003B-D960-44C3-8E66-FA3C0745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46997-778D-407A-AC03-68FDA735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7C94F-2E63-4009-9A5A-AD205AC4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1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F948-0052-42B0-B351-4E90E06F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5824-9757-4D18-984B-8400BA567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B704E-BBEB-4522-93BD-29B45A78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79423-D5BB-4228-B4A1-825DF10D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789C2-FF74-430A-8CD1-548001E9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B654-AA43-4329-9ECF-1B90BC4B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E91-81C2-43E2-A28E-7C9F9C66B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46C35-19C0-46A5-8EC8-A107F070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B3A2A-E604-41DA-8393-FF9DA1E9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2B8F9-B524-4D53-99EF-5AD0CEF4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06C3-50AD-422B-B659-2A8C0AC4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CAEA-9FDF-4B6B-8EB8-68B79C13B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8FF0E-8F2A-48E9-B1FA-45975A176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55C96-0CE7-431F-93BA-2BE42F09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4DCF4-D976-4522-9E08-C3B53E2A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755F4-B968-4E8B-BE5E-2B0B4EA7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3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3129-3395-4C1D-AB2C-303E6C03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DFF78-D229-4863-8CC7-D494CF5B4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57221-8842-410E-9FBF-A9ABC24F4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6F19B-965C-49A4-B9F3-79369FF95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6697E-5677-440C-81CB-3C6B4020E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4459D-8153-42F7-BD3D-654DC90F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38CA7-22BD-4552-AE3E-2A4FFCE5D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499C7-B71B-47B5-B3D0-EECE7AC1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5C894-4A46-4678-ACB8-CBC76009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4649F-252F-4A7D-B7EF-E1F55B2B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2ABBD-9247-41BD-8E8C-84318BA8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7CF80-FCC8-475D-8E2E-24594C3D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55F196-8207-4A19-BE11-414F6C28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F2C36-6567-4C11-827B-D46067A4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C54FC-52A1-41C4-AFC5-18EFCE39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8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C97C-8B4C-4519-AC18-76E33046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025E2-1DBF-4725-9C23-24D1DBE7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AFC58-6CD7-4997-AAEE-0EA9CB753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29CF-5221-4F53-A655-CA332CFB2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1BD8-1BED-4853-9AD7-978E4785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62FB2-2984-4355-BC4C-25984F29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9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B9B2-0C7F-4341-9707-E9F0C5DB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67A21-8B03-4F72-A59D-131849FB3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0F29E-309B-4D73-AD55-E30105CBD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0B84E-058E-4C96-8FEE-25291362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39584-15E5-4D56-A2E2-A47D1E958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46C67-1964-4A12-B738-8388EDA8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634EAF-D421-46A8-8133-B44165FD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4E8CA-7879-4A1E-A0AC-446601445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08B78-1805-4CF5-82F5-450693963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868B2-8336-4CC4-8EA9-CDFEEE7DC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5E0CF-AC8A-45BB-94B0-E17A326CE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7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369th_15th_New_York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CPL_Freddie_Stowers%27_grave_at_Meuse-Argonne_American_Cemetery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59B1B-1CB1-4E8F-B361-225A4142E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African American Veterans</a:t>
            </a:r>
          </a:p>
        </p:txBody>
      </p:sp>
    </p:spTree>
    <p:extLst>
      <p:ext uri="{BB962C8B-B14F-4D97-AF65-F5344CB8AC3E}">
        <p14:creationId xmlns:p14="http://schemas.microsoft.com/office/powerpoint/2010/main" val="595755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CEC17-FD30-4211-AC63-06D42325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" y="812202"/>
            <a:ext cx="646737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Harlem </a:t>
            </a:r>
            <a:r>
              <a:rPr lang="en-US" b="1" dirty="0" err="1"/>
              <a:t>Hellfighters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E457E-9ADF-4895-969D-05F0EE929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1961965"/>
            <a:ext cx="6467370" cy="4802819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800" dirty="0"/>
              <a:t>They fought during World War I as the 369th Infantry (formerly the 15th Regiment New York Guard). </a:t>
            </a:r>
          </a:p>
          <a:p>
            <a:r>
              <a:rPr lang="en-US" sz="1800" dirty="0"/>
              <a:t>The </a:t>
            </a:r>
            <a:r>
              <a:rPr lang="en-US" sz="1800" dirty="0" err="1"/>
              <a:t>Hellfighters</a:t>
            </a:r>
            <a:r>
              <a:rPr lang="en-US" sz="1800" dirty="0"/>
              <a:t> were assigned to the 16th Division of the French Army, where they helped repel the German offensive and launch a counteroffensive. </a:t>
            </a:r>
          </a:p>
          <a:p>
            <a:r>
              <a:rPr lang="en-US" sz="1800" dirty="0"/>
              <a:t>They fought a total of 191 days in combat-- longer than any other American unit in the war. </a:t>
            </a:r>
          </a:p>
          <a:p>
            <a:r>
              <a:rPr lang="en-US" sz="1800" dirty="0"/>
              <a:t>It was the Germans who first applied the “</a:t>
            </a:r>
            <a:r>
              <a:rPr lang="en-US" sz="1800" dirty="0" err="1"/>
              <a:t>Hellfighters</a:t>
            </a:r>
            <a:r>
              <a:rPr lang="en-US" sz="1800" dirty="0"/>
              <a:t>” moniker to the unit, and the 369th’s performance on the battlefield showed that the nickname had been well earned. </a:t>
            </a:r>
          </a:p>
          <a:p>
            <a:r>
              <a:rPr lang="en-US" sz="1800" dirty="0"/>
              <a:t>On May 15, 1918, Pvt. Henry Johnson and Pvt. Needham Roberts of the 369th were on sentry duty when their post was attacked by a German patrol. The two men fought off as many as two dozen Germans in brutal hand-to-hand combat. They earned the prestigious Croix de Guerre from the French army. </a:t>
            </a:r>
          </a:p>
          <a:p>
            <a:r>
              <a:rPr lang="en-US" sz="1800" dirty="0"/>
              <a:t>Despite their courage, sacrifice and dedication to their country, they returned home to face racism and segregation from their fellow countrymen.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F5A8AAF1-20F4-438B-9D7D-2A19D6101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9" r="4340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3738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2B86-3193-40F8-940E-82441AD9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" y="803325"/>
            <a:ext cx="648512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Corporal Freddie Stowers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A751C-D828-4D86-B8D7-24F301D4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" y="2024109"/>
            <a:ext cx="6485126" cy="4731797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000" dirty="0"/>
              <a:t>Stowers joined the First Provisional Infantry Regiment (Colored) on Oct. 4, 1917.</a:t>
            </a:r>
          </a:p>
          <a:p>
            <a:r>
              <a:rPr lang="en-US" sz="2000" dirty="0"/>
              <a:t>While serving as squad leader of Company C, 371st Infantry Regiment, 93rd Division, Stowers’ company led an attack at Hill 188, Champagne Marne Sector, France.</a:t>
            </a:r>
          </a:p>
          <a:p>
            <a:r>
              <a:rPr lang="en-US" sz="2000" dirty="0"/>
              <a:t>Stowers led his company to the enemy trench line to take out a machine gun post which was causing most of the casualties.</a:t>
            </a:r>
          </a:p>
          <a:p>
            <a:r>
              <a:rPr lang="en-US" sz="2000" dirty="0"/>
              <a:t>Even though he was mortally wounded, Stowers continued to go on with his company and encouraged his men to go forward without him. </a:t>
            </a:r>
          </a:p>
          <a:p>
            <a:r>
              <a:rPr lang="en-US" sz="2000" dirty="0"/>
              <a:t>His motivation encouraged his troops to march forward and led to the capture of Hill 188.</a:t>
            </a:r>
          </a:p>
          <a:p>
            <a:r>
              <a:rPr lang="en-US" sz="2000" dirty="0"/>
              <a:t>Stowers' commanding officer recommended him for the Medal of Honor after his death, but the paperwork was misplaced. </a:t>
            </a:r>
          </a:p>
          <a:p>
            <a:r>
              <a:rPr lang="en-US" sz="2000" dirty="0"/>
              <a:t>It wasn’t until April 24, 1991, that Corporal Freddie Stowers was awarded the Medal of Honor for his valor during World War I. 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9E9A0-C9C4-4215-90DB-2A1CC62A5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7" r="2" b="18883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441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8D02-D80C-414F-9EA4-E5455AB5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38A63-F622-4EC3-94B6-122CC013B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570"/>
            <a:ext cx="10515600" cy="5291092"/>
          </a:xfrm>
        </p:spPr>
        <p:txBody>
          <a:bodyPr>
            <a:normAutofit/>
          </a:bodyPr>
          <a:lstStyle/>
          <a:p>
            <a:r>
              <a:rPr lang="en-US" dirty="0"/>
              <a:t>Harlem </a:t>
            </a:r>
            <a:r>
              <a:rPr lang="en-US" dirty="0" err="1"/>
              <a:t>Hellfighters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https://commons.wikimedia.org/wiki/File:369th_15th_New_York.jpg</a:t>
            </a:r>
            <a:endParaRPr lang="en-US" dirty="0"/>
          </a:p>
          <a:p>
            <a:pPr lvl="1"/>
            <a:r>
              <a:rPr lang="en-US" dirty="0"/>
              <a:t>Description: "Some of the colored men of the 369th (15th N.Y.) who won the Croix de Guerre for gallantry in action." Left to right. Front row: Pvt. Ed Williams, Herbert Taylor, Pvt. Leon </a:t>
            </a:r>
            <a:r>
              <a:rPr lang="en-US" dirty="0" err="1"/>
              <a:t>Fraitor</a:t>
            </a:r>
            <a:r>
              <a:rPr lang="en-US" dirty="0"/>
              <a:t>, Pvt. Ralph Hawkins. Back Row: Sgt. H. D. </a:t>
            </a:r>
            <a:r>
              <a:rPr lang="en-US" dirty="0" err="1"/>
              <a:t>Prinas</a:t>
            </a:r>
            <a:r>
              <a:rPr lang="en-US" dirty="0"/>
              <a:t>, Sgt. Dan </a:t>
            </a:r>
            <a:r>
              <a:rPr lang="en-US" dirty="0" err="1"/>
              <a:t>Strorms</a:t>
            </a:r>
            <a:r>
              <a:rPr lang="en-US" dirty="0"/>
              <a:t>, Pvt. Joe Williams, Pvt. Alfred Hanley, and Cpl. T. W. Taylor. 1998 print. Records of the War Department General and Special. Staffs. (165-WW-127-8)</a:t>
            </a:r>
          </a:p>
          <a:p>
            <a:pPr lvl="1"/>
            <a:r>
              <a:rPr lang="en-US" dirty="0"/>
              <a:t>Date: 1919</a:t>
            </a:r>
          </a:p>
          <a:p>
            <a:pPr lvl="1"/>
            <a:r>
              <a:rPr lang="en-US" dirty="0"/>
              <a:t>Source: ARC Identifier: 26431282; US National Archives website</a:t>
            </a:r>
          </a:p>
          <a:p>
            <a:pPr lvl="1"/>
            <a:r>
              <a:rPr lang="en-US" dirty="0"/>
              <a:t>Author: By an unknown photographer</a:t>
            </a:r>
          </a:p>
        </p:txBody>
      </p:sp>
    </p:spTree>
    <p:extLst>
      <p:ext uri="{BB962C8B-B14F-4D97-AF65-F5344CB8AC3E}">
        <p14:creationId xmlns:p14="http://schemas.microsoft.com/office/powerpoint/2010/main" val="393726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01B5-0FE8-4742-B0BD-542C843B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5BE8D-83CE-4FFC-B9E5-5E93AFBD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262"/>
            <a:ext cx="10515600" cy="5570738"/>
          </a:xfrm>
        </p:spPr>
        <p:txBody>
          <a:bodyPr/>
          <a:lstStyle/>
          <a:p>
            <a:r>
              <a:rPr lang="en-US" dirty="0"/>
              <a:t>Freddie Stowers: </a:t>
            </a:r>
            <a:r>
              <a:rPr lang="en-US" dirty="0">
                <a:hlinkClick r:id="rId2"/>
              </a:rPr>
              <a:t>https://commons.wikimedia.org/wiki/File:CPL_Freddie_Stowers%27_grave_at_Meuse-Argonne_American_Cemetery.jpg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Description: English: Grave of CPL Freddie Stowers, posthumously awarded the Congressional Medal of </a:t>
            </a:r>
            <a:r>
              <a:rPr lang="en-US" dirty="0" err="1"/>
              <a:t>Honour</a:t>
            </a:r>
            <a:r>
              <a:rPr lang="en-US" dirty="0"/>
              <a:t> in 1991 for his actions on 28 September 1918</a:t>
            </a:r>
          </a:p>
          <a:p>
            <a:pPr lvl="1"/>
            <a:r>
              <a:rPr lang="en-US" dirty="0"/>
              <a:t>Date: 28 August 1998</a:t>
            </a:r>
          </a:p>
          <a:p>
            <a:pPr lvl="1"/>
            <a:r>
              <a:rPr lang="en-US" dirty="0"/>
              <a:t>Source: Own work</a:t>
            </a:r>
          </a:p>
          <a:p>
            <a:pPr lvl="1"/>
            <a:r>
              <a:rPr lang="en-US" dirty="0"/>
              <a:t>Author: </a:t>
            </a:r>
            <a:r>
              <a:rPr lang="en-US" dirty="0" err="1"/>
              <a:t>Mztourist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98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576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African American Veterans</vt:lpstr>
      <vt:lpstr>The Harlem Hellfighters</vt:lpstr>
      <vt:lpstr>Corporal Freddie Stowers</vt:lpstr>
      <vt:lpstr>Sources: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American Veterans</dc:title>
  <dc:creator>Samantha Brooks</dc:creator>
  <cp:lastModifiedBy>Samantha Brooks</cp:lastModifiedBy>
  <cp:revision>8</cp:revision>
  <dcterms:created xsi:type="dcterms:W3CDTF">2020-02-06T17:41:06Z</dcterms:created>
  <dcterms:modified xsi:type="dcterms:W3CDTF">2021-02-04T21:49:08Z</dcterms:modified>
</cp:coreProperties>
</file>